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54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7AB0C-30D8-48EA-A859-C846008B8C1D}" type="datetimeFigureOut">
              <a:rPr lang="en-AU" smtClean="0"/>
              <a:t>3/09/2020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2C4D9-D9A8-458F-8A26-4F3CB14AD2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82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12A6B9-DDE8-F649-8BB9-5D1976195AC9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55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8744413"/>
      </p:ext>
    </p:extLst>
  </p:cSld>
  <p:clrMapOvr>
    <a:masterClrMapping/>
  </p:clrMapOvr>
  <p:transition spd="slow" advClick="0" advTm="15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89080104"/>
      </p:ext>
    </p:extLst>
  </p:cSld>
  <p:clrMapOvr>
    <a:masterClrMapping/>
  </p:clrMapOvr>
  <p:transition spd="slow" advClick="0" advTm="15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283A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5040500"/>
      </p:ext>
    </p:extLst>
  </p:cSld>
  <p:clrMapOvr>
    <a:masterClrMapping/>
  </p:clrMapOvr>
  <p:transition spd="slow" advClick="0" advTm="15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36696714"/>
      </p:ext>
    </p:extLst>
  </p:cSld>
  <p:clrMapOvr>
    <a:masterClrMapping/>
  </p:clrMapOvr>
  <p:transition spd="slow" advClick="0" advTm="15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4188722"/>
      </p:ext>
    </p:extLst>
  </p:cSld>
  <p:clrMapOvr>
    <a:masterClrMapping/>
  </p:clrMapOvr>
  <p:transition spd="slow" advClick="0" advTm="15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43B0-2972-554C-9F64-8FFC0FD5B479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0B032-7C00-8947-A7DB-8404E4EBDCF6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46054716"/>
      </p:ext>
    </p:extLst>
  </p:cSld>
  <p:clrMapOvr>
    <a:masterClrMapping/>
  </p:clrMapOvr>
  <p:transition spd="slow" advClick="0" advTm="15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A66E-8693-CF44-B212-70633907FB0A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1479B-667E-404B-8CC6-94435DCE11FC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52982898"/>
      </p:ext>
    </p:extLst>
  </p:cSld>
  <p:clrMapOvr>
    <a:masterClrMapping/>
  </p:clrMapOvr>
  <p:transition spd="slow" advClick="0" advTm="15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6577B-012B-B34E-8241-8ED337766129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88839-FAB4-2A4A-B30F-A7FC0EE0FF74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1534068"/>
      </p:ext>
    </p:extLst>
  </p:cSld>
  <p:clrMapOvr>
    <a:masterClrMapping/>
  </p:clrMapOvr>
  <p:transition spd="slow" advClick="0" advTm="15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1066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7448C6E-3D28-8D4C-A557-DC35D426B8E5}" type="datetime1">
              <a:rPr lang="en-US"/>
              <a:pPr>
                <a:defRPr/>
              </a:pPr>
              <a:t>9/3/2020</a:t>
            </a:fld>
            <a:endParaRPr lang="en-NZ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56352"/>
            <a:ext cx="3962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56352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58F299-2194-3142-AE5E-71109EAB1A0F}" type="slidenum">
              <a:rPr lang="en-NZ"/>
              <a:pPr>
                <a:defRPr/>
              </a:pPr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5145231"/>
      </p:ext>
    </p:extLst>
  </p:cSld>
  <p:clrMapOvr>
    <a:masterClrMapping/>
  </p:clrMapOvr>
  <p:transition spd="slow" advClick="0" advTm="15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715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 advClick="0" advTm="15000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3200" kern="1200">
          <a:solidFill>
            <a:srgbClr val="063F93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800" kern="1200">
          <a:solidFill>
            <a:srgbClr val="063F93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2400" kern="1200">
          <a:solidFill>
            <a:srgbClr val="063F93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000" kern="1200">
          <a:solidFill>
            <a:srgbClr val="063F93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»"/>
        <a:defRPr sz="2000" kern="1200">
          <a:solidFill>
            <a:srgbClr val="063F9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D94CCE-8C58-4210-8EBC-78BA00CBC7FF}"/>
              </a:ext>
            </a:extLst>
          </p:cNvPr>
          <p:cNvSpPr/>
          <p:nvPr/>
        </p:nvSpPr>
        <p:spPr>
          <a:xfrm>
            <a:off x="6995160" y="4762276"/>
            <a:ext cx="2148840" cy="123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NZ" sz="16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AD331-CBFF-41CB-9CB8-F647B92F3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243" y="857250"/>
            <a:ext cx="8229600" cy="652934"/>
          </a:xfrm>
        </p:spPr>
        <p:txBody>
          <a:bodyPr/>
          <a:lstStyle/>
          <a:p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STRATÉGIE EN MATIÈRE </a:t>
            </a:r>
            <a:b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RESSOURCES HUMAINES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5A622-DB88-4BDD-950F-FBBA02E26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238" y="6369802"/>
            <a:ext cx="4569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3F3F3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F31473-23EB-4724-8B59-FE6D21D89FA4}" type="slidenum">
              <a:rPr lang="en-NZ" sz="900">
                <a:latin typeface="Arial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NZ" sz="900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0872A3-CF14-4B83-BEA2-BF1E0FFE4B15}"/>
              </a:ext>
            </a:extLst>
          </p:cNvPr>
          <p:cNvSpPr txBox="1"/>
          <p:nvPr/>
        </p:nvSpPr>
        <p:spPr>
          <a:xfrm>
            <a:off x="361184" y="1482106"/>
            <a:ext cx="2736304" cy="1699920"/>
          </a:xfrm>
          <a:prstGeom prst="rect">
            <a:avLst/>
          </a:prstGeom>
          <a:solidFill>
            <a:srgbClr val="374882"/>
          </a:solidFill>
          <a:ln>
            <a:noFill/>
          </a:ln>
        </p:spPr>
        <p:txBody>
          <a:bodyPr wrap="square" rtlCol="0">
            <a:noAutofit/>
          </a:bodyPr>
          <a:lstStyle/>
          <a:p>
            <a:pPr marL="247650" lvl="1" fontAlgn="base">
              <a:spcBef>
                <a:spcPts val="450"/>
              </a:spcBef>
              <a:spcAft>
                <a:spcPct val="0"/>
              </a:spcAft>
            </a:pPr>
            <a:r>
              <a:rPr lang="fr-FR" sz="9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Objectif </a:t>
            </a:r>
          </a:p>
          <a:p>
            <a:pPr marL="247650" lvl="1" fontAlgn="base">
              <a:spcBef>
                <a:spcPts val="450"/>
              </a:spcBef>
              <a:spcAft>
                <a:spcPct val="0"/>
              </a:spcAft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Être le meilleur employeur de la région du Pacifique </a:t>
            </a:r>
          </a:p>
          <a:p>
            <a:pPr marL="247650" lvl="1" fontAlgn="base">
              <a:spcBef>
                <a:spcPts val="450"/>
              </a:spcBef>
              <a:spcAft>
                <a:spcPct val="0"/>
              </a:spcAft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Avec la volonté d’offrir une culture d’équipe inclusive et valorisante, capable d’attirer des talents de rang mondial, qui seront encouragés à progresser et à se développer</a:t>
            </a:r>
          </a:p>
          <a:p>
            <a:pPr marL="247650" lvl="1" fontAlgn="base">
              <a:spcBef>
                <a:spcPts val="450"/>
              </a:spcBef>
              <a:spcAft>
                <a:spcPct val="0"/>
              </a:spcAft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Pour partager notre savoir-faire, nos connaissances et notre passion en vue d’un changement positif, pour le plus grand bien des populations du Pacifique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NZ" sz="1100" dirty="0">
              <a:solidFill>
                <a:prstClr val="white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981FF6-80F4-48AF-B891-9B6EFF8F10EB}"/>
              </a:ext>
            </a:extLst>
          </p:cNvPr>
          <p:cNvSpPr txBox="1"/>
          <p:nvPr/>
        </p:nvSpPr>
        <p:spPr>
          <a:xfrm>
            <a:off x="374972" y="3279370"/>
            <a:ext cx="2722516" cy="3131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Champ d'application : Tout le personnel du PROE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4F437F-3A3A-4975-9546-4E46098094E6}"/>
              </a:ext>
            </a:extLst>
          </p:cNvPr>
          <p:cNvSpPr txBox="1"/>
          <p:nvPr/>
        </p:nvSpPr>
        <p:spPr>
          <a:xfrm flipH="1">
            <a:off x="3287524" y="3269417"/>
            <a:ext cx="2736304" cy="3231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Approche suivie pour la mise en œuvre : Responsable et Équipe dirigée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CB66AC-5B4B-4EC4-8EF9-67AD6117B717}"/>
              </a:ext>
            </a:extLst>
          </p:cNvPr>
          <p:cNvSpPr txBox="1"/>
          <p:nvPr/>
        </p:nvSpPr>
        <p:spPr>
          <a:xfrm>
            <a:off x="3287524" y="1473754"/>
            <a:ext cx="2736304" cy="1675746"/>
          </a:xfrm>
          <a:prstGeom prst="rect">
            <a:avLst/>
          </a:prstGeom>
          <a:solidFill>
            <a:srgbClr val="374882"/>
          </a:solidFill>
          <a:ln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Résultats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Une culture d’inclusion et de résilience est instaurée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La santé, la sécurité et le bien-être sont pris en compte sur tous les sites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Un plan solide en matière de ressources humaines a été publié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Une plus grande maîtrise des capacités de direction est atteinte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 dirty="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Les politiques, pratiques et méthodes de travail en matière de ressources humaines sont consolidées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NZ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844C83-0BCF-4075-ACB1-6B632C23DBEF}"/>
              </a:ext>
            </a:extLst>
          </p:cNvPr>
          <p:cNvSpPr txBox="1"/>
          <p:nvPr/>
        </p:nvSpPr>
        <p:spPr>
          <a:xfrm>
            <a:off x="6189214" y="1483964"/>
            <a:ext cx="2640558" cy="1675746"/>
          </a:xfrm>
          <a:prstGeom prst="rect">
            <a:avLst/>
          </a:prstGeom>
          <a:solidFill>
            <a:srgbClr val="374882"/>
          </a:solidFill>
          <a:ln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800" b="1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Mesures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Résultats des enquêtes sur la culture et la motivation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Audit annuel des risques et des contrôles / Rapport sur les accidents et incidents / TRIFR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Délai avant recrutement / Taux annuel de rétention et de renouvellement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Budget consacré au renforcement des capacités (pourcentage)</a:t>
            </a:r>
          </a:p>
          <a:p>
            <a:pPr marL="257175" indent="-257175" fontAlgn="base">
              <a:spcBef>
                <a:spcPts val="225"/>
              </a:spcBef>
              <a:spcAft>
                <a:spcPct val="0"/>
              </a:spcAft>
              <a:buFont typeface="+mj-lt"/>
              <a:buAutoNum type="arabicPeriod"/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Résultats des enquêtes sur la culture et la motivation</a:t>
            </a:r>
          </a:p>
          <a:p>
            <a:pPr marL="132160" indent="-132160" fontAlgn="base">
              <a:spcBef>
                <a:spcPts val="1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  <a:p>
            <a:pPr fontAlgn="base">
              <a:spcBef>
                <a:spcPts val="150"/>
              </a:spcBef>
              <a:spcAft>
                <a:spcPct val="0"/>
              </a:spcAft>
            </a:pPr>
            <a:endParaRPr lang="en-GB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  <a:p>
            <a:pPr marL="132160" indent="-132160" fontAlgn="base">
              <a:spcBef>
                <a:spcPts val="1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  <a:p>
            <a:pPr fontAlgn="base">
              <a:spcBef>
                <a:spcPts val="150"/>
              </a:spcBef>
              <a:spcAft>
                <a:spcPct val="0"/>
              </a:spcAft>
            </a:pPr>
            <a:endParaRPr lang="en-GB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  <a:p>
            <a:pPr fontAlgn="base">
              <a:spcBef>
                <a:spcPts val="150"/>
              </a:spcBef>
              <a:spcAft>
                <a:spcPct val="0"/>
              </a:spcAft>
            </a:pPr>
            <a:endParaRPr lang="en-NZ" sz="1100" dirty="0">
              <a:solidFill>
                <a:srgbClr val="000000"/>
              </a:solidFill>
              <a:latin typeface="Arial" pitchFamily="-107" charset="0"/>
              <a:ea typeface="ＭＳ Ｐゴシック" pitchFamily="-107" charset="-128"/>
            </a:endParaRPr>
          </a:p>
        </p:txBody>
      </p: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764E2F7E-EE3E-43DA-AAB7-02EC5EF57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938570"/>
              </p:ext>
            </p:extLst>
          </p:nvPr>
        </p:nvGraphicFramePr>
        <p:xfrm>
          <a:off x="374972" y="3659338"/>
          <a:ext cx="8454800" cy="2580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024">
                  <a:extLst>
                    <a:ext uri="{9D8B030D-6E8A-4147-A177-3AD203B41FA5}">
                      <a16:colId xmlns:a16="http://schemas.microsoft.com/office/drawing/2014/main" val="3314352375"/>
                    </a:ext>
                  </a:extLst>
                </a:gridCol>
                <a:gridCol w="3255682">
                  <a:extLst>
                    <a:ext uri="{9D8B030D-6E8A-4147-A177-3AD203B41FA5}">
                      <a16:colId xmlns:a16="http://schemas.microsoft.com/office/drawing/2014/main" val="3649127105"/>
                    </a:ext>
                  </a:extLst>
                </a:gridCol>
                <a:gridCol w="3190838">
                  <a:extLst>
                    <a:ext uri="{9D8B030D-6E8A-4147-A177-3AD203B41FA5}">
                      <a16:colId xmlns:a16="http://schemas.microsoft.com/office/drawing/2014/main" val="4128164445"/>
                    </a:ext>
                  </a:extLst>
                </a:gridCol>
                <a:gridCol w="1287256">
                  <a:extLst>
                    <a:ext uri="{9D8B030D-6E8A-4147-A177-3AD203B41FA5}">
                      <a16:colId xmlns:a16="http://schemas.microsoft.com/office/drawing/2014/main" val="3041315636"/>
                    </a:ext>
                  </a:extLst>
                </a:gridCol>
              </a:tblGrid>
              <a:tr h="266506">
                <a:tc>
                  <a:txBody>
                    <a:bodyPr/>
                    <a:lstStyle/>
                    <a:p>
                      <a:r>
                        <a:rPr lang="fr-FR" sz="900" dirty="0"/>
                        <a:t>Action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900"/>
                        <a:t>A1 ET A2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900"/>
                        <a:t>A3 ET A4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FR" sz="900"/>
                        <a:t>A5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92071620"/>
                  </a:ext>
                </a:extLst>
              </a:tr>
              <a:tr h="653737"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Point 1.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Évaluation de la préparation à l’activation et à la mise en œuvre de la Stratégie en matière de ressources humaines, de l'Objectif et du Plan pour les ressources humaines (Qui, Comment, Quand)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Priorités du Plan pour les ressources humaines : plans et budget pour le déploiement des capacités fonctionnelles de base et de direction</a:t>
                      </a:r>
                    </a:p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Programme de promotion des talents et d’émergence des dirigeants conçu, testé et intégré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Examen du Plan de succession</a:t>
                      </a:r>
                    </a:p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&amp; Réinitialisation du Plan de développement des capacités</a:t>
                      </a:r>
                    </a:p>
                  </a:txBody>
                  <a:tcPr marL="68580" marR="68580" marT="34290" marB="34290"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329248"/>
                  </a:ext>
                </a:extLst>
              </a:tr>
              <a:tr h="40910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Point 2.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Ateliers sur la culture d’entreprise : cadre pour les valeurs, les attitudes et la reconnaissance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Cadre pour des équipes à haute performance et méthodes de travail futures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Enquête sur la culture d'entreprise</a:t>
                      </a:r>
                    </a:p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Résultats et Réinitialisation 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956134"/>
                  </a:ext>
                </a:extLst>
              </a:tr>
              <a:tr h="746019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Point 3.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Mise en place d’un Comité de santé et de sécurité au travail avec une formation en santé et sécurité pour les délégués du personnel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Plan de travail pour la santé et la sécurité ; principales initiatives (Politique en matière d'équilibre entre vie professionnelle et vie privée / Registre des risques et des contrôles, pour chaque site)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Audit de la santé et de la sécurité / Examen de la stratégie à mi-parcours, contrôle et ajustement des priorités pour la poursuite du plan de travail pour la santé et la sécurité</a:t>
                      </a:r>
                    </a:p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Renouveler les membres du Comité de santé et de sécurité et former de nouveaux délégués du personnel en optimisant les capacités du personnel en matière de santé et de sécurité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Enquête sur le bien-être </a:t>
                      </a:r>
                    </a:p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et la résilience 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14068"/>
                  </a:ext>
                </a:extLst>
              </a:tr>
              <a:tr h="505367"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Point 4.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Politique : examen des priorités (recrutement, rémunération, logement, couverture par l’assurance médicale, diversité et inclusion, autorité déléguée)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>
                          <a:solidFill>
                            <a:schemeClr val="tx1"/>
                          </a:solidFill>
                        </a:rPr>
                        <a:t>Politique : poursuite de l'examen des priorités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700" dirty="0">
                          <a:solidFill>
                            <a:schemeClr val="tx1"/>
                          </a:solidFill>
                        </a:rPr>
                        <a:t>Enquête de référence externe</a:t>
                      </a:r>
                    </a:p>
                  </a:txBody>
                  <a:tcPr marL="68580" marR="68580" marT="34290" marB="34290"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48693"/>
                  </a:ext>
                </a:extLst>
              </a:tr>
            </a:tbl>
          </a:graphicData>
        </a:graphic>
      </p:graphicFrame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F8F94B32-48F0-468B-B697-7D345730C8EC}"/>
              </a:ext>
            </a:extLst>
          </p:cNvPr>
          <p:cNvSpPr/>
          <p:nvPr/>
        </p:nvSpPr>
        <p:spPr>
          <a:xfrm>
            <a:off x="8693656" y="4619475"/>
            <a:ext cx="397249" cy="5251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NZ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41C17C-1F6B-43DB-AC3C-A7AB5877CA2F}"/>
              </a:ext>
            </a:extLst>
          </p:cNvPr>
          <p:cNvSpPr txBox="1"/>
          <p:nvPr/>
        </p:nvSpPr>
        <p:spPr>
          <a:xfrm>
            <a:off x="228781" y="6599172"/>
            <a:ext cx="869062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700" i="1" dirty="0">
                <a:solidFill>
                  <a:srgbClr val="000000"/>
                </a:solidFill>
                <a:latin typeface="Arial" pitchFamily="-107" charset="0"/>
                <a:ea typeface="ＭＳ Ｐゴシック" pitchFamily="-107" charset="-128"/>
              </a:rPr>
              <a:t>TRIFR : La formule employée pour le calcul du Taux de fréquence des blessures enregistrables totales est : nombre d’incidents × 1 000 000 ÷ nombre total d’heures de travail fournies par les employés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C5CC45-BBA2-4B1D-A987-74BFC8D18E25}"/>
              </a:ext>
            </a:extLst>
          </p:cNvPr>
          <p:cNvSpPr txBox="1"/>
          <p:nvPr/>
        </p:nvSpPr>
        <p:spPr>
          <a:xfrm>
            <a:off x="374972" y="6262390"/>
            <a:ext cx="8454800" cy="27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1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Nos valeurs et notre culture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9FAB0-BC26-4845-A5DA-F9710191FDE4}"/>
              </a:ext>
            </a:extLst>
          </p:cNvPr>
          <p:cNvSpPr txBox="1"/>
          <p:nvPr/>
        </p:nvSpPr>
        <p:spPr>
          <a:xfrm flipH="1">
            <a:off x="6189213" y="3271572"/>
            <a:ext cx="2640559" cy="32098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800">
                <a:solidFill>
                  <a:prstClr val="white"/>
                </a:solidFill>
                <a:latin typeface="Arial" pitchFamily="-107" charset="0"/>
                <a:ea typeface="ＭＳ Ｐゴシック" pitchFamily="-107" charset="-128"/>
              </a:rPr>
              <a:t>Examen et rapport : A3 et A5/6 mensuellement </a:t>
            </a:r>
          </a:p>
        </p:txBody>
      </p:sp>
    </p:spTree>
    <p:extLst>
      <p:ext uri="{BB962C8B-B14F-4D97-AF65-F5344CB8AC3E}">
        <p14:creationId xmlns:p14="http://schemas.microsoft.com/office/powerpoint/2010/main" val="234318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25 SPREP PYOCR">
  <a:themeElements>
    <a:clrScheme name="SPREP">
      <a:dk1>
        <a:srgbClr val="000000"/>
      </a:dk1>
      <a:lt1>
        <a:sysClr val="window" lastClr="FFFFFF"/>
      </a:lt1>
      <a:dk2>
        <a:srgbClr val="063F93"/>
      </a:dk2>
      <a:lt2>
        <a:srgbClr val="D0E8F7"/>
      </a:lt2>
      <a:accent1>
        <a:srgbClr val="6283AD"/>
      </a:accent1>
      <a:accent2>
        <a:srgbClr val="324966"/>
      </a:accent2>
      <a:accent3>
        <a:srgbClr val="3A759E"/>
      </a:accent3>
      <a:accent4>
        <a:srgbClr val="3CA19C"/>
      </a:accent4>
      <a:accent5>
        <a:srgbClr val="053780"/>
      </a:accent5>
      <a:accent6>
        <a:srgbClr val="2D577E"/>
      </a:accent6>
      <a:hlink>
        <a:srgbClr val="E75B07"/>
      </a:hlink>
      <a:folHlink>
        <a:srgbClr val="063F9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25 SPREP PYOCR</vt:lpstr>
      <vt:lpstr>STRATÉGIE EN MATIÈRE  DE RESSOURCES HUMAINES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2020-09-02T17:00:24Z</dcterms:created>
  <dcterms:modified xsi:type="dcterms:W3CDTF">2020-09-02T19:45:40Z</dcterms:modified>
</cp:coreProperties>
</file>